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76" r:id="rId4"/>
    <p:sldId id="277" r:id="rId5"/>
    <p:sldId id="269" r:id="rId6"/>
    <p:sldId id="270" r:id="rId7"/>
    <p:sldId id="271" r:id="rId8"/>
    <p:sldId id="272" r:id="rId9"/>
    <p:sldId id="273" r:id="rId10"/>
    <p:sldId id="274" r:id="rId11"/>
    <p:sldId id="280" r:id="rId12"/>
    <p:sldId id="275" r:id="rId13"/>
    <p:sldId id="278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3-09-09T18:19:36.9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A179CD-587D-4E14-8873-CC7631C0938F}" emma:medium="tactile" emma:mode="ink">
          <msink:context xmlns:msink="http://schemas.microsoft.com/ink/2010/main" type="inkDrawing" rotatedBoundingBox="25503,19833 26165,20531 26106,20587 25444,19888" semanticType="callout" shapeName="Other"/>
        </emma:interpretation>
      </emma:emma>
    </inkml:annotationXML>
    <inkml:trace contextRef="#ctx0" brushRef="#br0">0 0 512,'0'0'0,"0"0"0,0 0 0,30 0 0,-30 29 0,-30-29 0,60 30 0,-30-1 0,0 1 0,30-30 0,-1 30 0,-29-30 0,30 29 0,-1 1 0,-29-30 0,30 29 0,0 2 0,-30-3 0,59 1 0,-31 1 0,2 0 0,0-1 0,-1 1 0,1-1 0,-1 1 0,1 0 0,0-1 0,-1 2 0,1-3 0,-30 1 0,29-29 0,1 30 0,0 0 0,-30-30 0,0 0 0</inkml:trace>
  </inkml:traceGroup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1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9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29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9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9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9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30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4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2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2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5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9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5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9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5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59701D5-7904-43B2-A388-74A30D25003B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ashcardexchange.com/cards/arabic-one-way-connectors-878667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2.emf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oper Black" pitchFamily="18" charset="0"/>
              </a:rPr>
              <a:t>Welcome to Arabic 101</a:t>
            </a:r>
            <a:br>
              <a:rPr lang="en-US" b="1" dirty="0" smtClean="0">
                <a:latin typeface="Cooper Black" pitchFamily="18" charset="0"/>
              </a:rPr>
            </a:br>
            <a:r>
              <a:rPr lang="en-US" b="1" dirty="0" smtClean="0">
                <a:latin typeface="Cooper Black" pitchFamily="18" charset="0"/>
              </a:rPr>
              <a:t>by Kurzban</a:t>
            </a:r>
            <a:endParaRPr lang="en-US" b="1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Leave-Taking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I’ll see you later:</a:t>
            </a:r>
          </a:p>
          <a:p>
            <a:pPr marL="0" indent="0">
              <a:buNone/>
            </a:pPr>
            <a:r>
              <a:rPr lang="ar-AE" sz="6600" dirty="0" smtClean="0"/>
              <a:t> الى اللقاء        </a:t>
            </a:r>
            <a:endParaRPr lang="en-US" sz="66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Or </a:t>
            </a:r>
            <a:r>
              <a:rPr lang="en-US" sz="4000" dirty="0"/>
              <a:t>you can use: go with safety</a:t>
            </a:r>
          </a:p>
          <a:p>
            <a:pPr marL="0" indent="0">
              <a:buNone/>
            </a:pPr>
            <a:r>
              <a:rPr lang="en-US" sz="6600" dirty="0" smtClean="0"/>
              <a:t>        </a:t>
            </a:r>
            <a:r>
              <a:rPr lang="ar-AE" sz="6600" dirty="0" smtClean="0"/>
              <a:t>مع السلامة</a:t>
            </a:r>
            <a:r>
              <a:rPr lang="en-US" sz="6600" dirty="0" smtClean="0"/>
              <a:t>  </a:t>
            </a:r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</a:t>
            </a:r>
            <a:endParaRPr lang="en-US" sz="6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00200"/>
            <a:ext cx="18859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35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1054102"/>
          </a:xfrm>
        </p:spPr>
        <p:txBody>
          <a:bodyPr/>
          <a:lstStyle/>
          <a:p>
            <a:r>
              <a:rPr lang="en-US" dirty="0" smtClean="0"/>
              <a:t>Homework: Answer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Must know: </a:t>
            </a:r>
          </a:p>
          <a:p>
            <a:r>
              <a:rPr lang="en-US" dirty="0" smtClean="0"/>
              <a:t>My name is</a:t>
            </a:r>
          </a:p>
          <a:p>
            <a:r>
              <a:rPr lang="en-US" dirty="0" smtClean="0"/>
              <a:t>Hello formal </a:t>
            </a:r>
            <a:r>
              <a:rPr lang="en-US" smtClean="0"/>
              <a:t>and informal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Nice to meet you.</a:t>
            </a:r>
          </a:p>
          <a:p>
            <a:r>
              <a:rPr lang="en-US" dirty="0" smtClean="0"/>
              <a:t>Repeat the vocabulary of the day several times.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Arabic Alphabet: One way Connectors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</a:t>
            </a:r>
            <a:r>
              <a:rPr lang="en-US" sz="6600" dirty="0">
                <a:hlinkClick r:id="rId3"/>
              </a:rPr>
              <a:t>http://</a:t>
            </a:r>
            <a:r>
              <a:rPr lang="en-US" sz="6600" dirty="0" smtClean="0">
                <a:hlinkClick r:id="rId3"/>
              </a:rPr>
              <a:t>www.flashcardexchange.com/cards/arabic-one-way-connectors-878667</a:t>
            </a:r>
            <a:endParaRPr lang="en-US" sz="6600" dirty="0" smtClean="0"/>
          </a:p>
          <a:p>
            <a:pPr marL="0" indent="0">
              <a:buNone/>
            </a:pPr>
            <a:r>
              <a:rPr lang="en-US" sz="6600" dirty="0" smtClean="0"/>
              <a:t>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374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>
                <a:latin typeface="Cooper Black" pitchFamily="18" charset="0"/>
              </a:rPr>
              <a:t>Examine these sentences and identify the letters that we have discussed by circling them</a:t>
            </a:r>
          </a:p>
          <a:p>
            <a:pPr marL="0" indent="0" algn="r">
              <a:buNone/>
            </a:pPr>
            <a:r>
              <a:rPr lang="en-US" sz="8500" dirty="0" smtClean="0"/>
              <a:t>                                                    </a:t>
            </a:r>
            <a:r>
              <a:rPr lang="ar-AE" sz="8500" dirty="0" smtClean="0"/>
              <a:t>يَقْرَأُ </a:t>
            </a:r>
            <a:r>
              <a:rPr lang="ar-AE" sz="8500" dirty="0"/>
              <a:t>الْوَلَدُ </a:t>
            </a:r>
            <a:r>
              <a:rPr lang="ar-AE" sz="8500" dirty="0" smtClean="0"/>
              <a:t>كِتَاْبَه</a:t>
            </a:r>
            <a:endParaRPr lang="en-US" sz="85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990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latin typeface="Cooper Black" pitchFamily="18" charset="0"/>
              </a:rPr>
              <a:t>Examine these sentences and identify the letters that we have discussed by circling them</a:t>
            </a:r>
          </a:p>
          <a:p>
            <a:pPr marL="0" indent="0">
              <a:buNone/>
            </a:pPr>
            <a:r>
              <a:rPr lang="en-US" sz="4000" dirty="0" smtClean="0"/>
              <a:t>                                  </a:t>
            </a: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ar-SY" sz="6600" dirty="0">
                <a:solidFill>
                  <a:srgbClr val="000000"/>
                </a:solidFill>
                <a:cs typeface="Simplified Arabic"/>
              </a:rPr>
              <a:t>كَاْنَ هَذَاْ يَوْمًا عَصِيْبًا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431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   Lesson 1:                 </a:t>
            </a:r>
            <a:r>
              <a:rPr lang="ar-AE" dirty="0" smtClean="0"/>
              <a:t>الدرس </a:t>
            </a:r>
            <a:r>
              <a:rPr lang="ar-AE" dirty="0"/>
              <a:t>الاول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Objectives: </a:t>
            </a:r>
          </a:p>
          <a:p>
            <a:r>
              <a:rPr lang="en-US" dirty="0" smtClean="0"/>
              <a:t>Two common greetings</a:t>
            </a:r>
          </a:p>
          <a:p>
            <a:r>
              <a:rPr lang="en-US" dirty="0" smtClean="0"/>
              <a:t>Introducing oneself</a:t>
            </a:r>
          </a:p>
          <a:p>
            <a:r>
              <a:rPr lang="en-US" dirty="0" smtClean="0"/>
              <a:t>Leave-taking</a:t>
            </a:r>
          </a:p>
          <a:p>
            <a:r>
              <a:rPr lang="en-US" dirty="0" smtClean="0"/>
              <a:t>Arabic alphabet: One way connectors</a:t>
            </a:r>
          </a:p>
          <a:p>
            <a:r>
              <a:rPr lang="en-US" dirty="0" smtClean="0"/>
              <a:t>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Arabic Alphabet: One way Connectors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6345260" cy="353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 smtClean="0">
                <a:latin typeface="Cooper Black" pitchFamily="18" charset="0"/>
              </a:rPr>
              <a:t>Name:                       Letter:				Example: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err="1" smtClean="0">
                <a:latin typeface="Cooper Black" pitchFamily="18" charset="0"/>
              </a:rPr>
              <a:t>Waw</a:t>
            </a:r>
            <a:r>
              <a:rPr lang="en-US" sz="6600" dirty="0" smtClean="0">
                <a:latin typeface="Cooper Black" pitchFamily="18" charset="0"/>
              </a:rPr>
              <a:t>           ____________________			Wet, boot	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err="1" smtClean="0">
                <a:latin typeface="Cooper Black" pitchFamily="18" charset="0"/>
              </a:rPr>
              <a:t>Alif</a:t>
            </a:r>
            <a:r>
              <a:rPr lang="en-US" sz="6600" dirty="0" smtClean="0">
                <a:latin typeface="Cooper Black" pitchFamily="18" charset="0"/>
              </a:rPr>
              <a:t>             ____________________                                   dad, far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smtClean="0">
                <a:latin typeface="Cooper Black" pitchFamily="18" charset="0"/>
              </a:rPr>
              <a:t>Ra            ____________________                                     trilled r, rolled                              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err="1" smtClean="0">
                <a:latin typeface="Cooper Black" pitchFamily="18" charset="0"/>
              </a:rPr>
              <a:t>Thal</a:t>
            </a:r>
            <a:r>
              <a:rPr lang="en-US" sz="6600" dirty="0" smtClean="0">
                <a:latin typeface="Cooper Black" pitchFamily="18" charset="0"/>
              </a:rPr>
              <a:t>           ____________________                                   then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err="1" smtClean="0">
                <a:latin typeface="Cooper Black" pitchFamily="18" charset="0"/>
              </a:rPr>
              <a:t>Zay</a:t>
            </a:r>
            <a:r>
              <a:rPr lang="en-US" sz="6600" dirty="0" smtClean="0">
                <a:latin typeface="Cooper Black" pitchFamily="18" charset="0"/>
              </a:rPr>
              <a:t>              _____________________                                 busy   </a:t>
            </a:r>
          </a:p>
          <a:p>
            <a:pPr marL="0" indent="0">
              <a:buNone/>
            </a:pP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6600" dirty="0" smtClean="0">
                <a:latin typeface="Cooper Black" pitchFamily="18" charset="0"/>
              </a:rPr>
              <a:t>Dal                ______________________                                 dim, donkey</a:t>
            </a:r>
            <a:endParaRPr lang="en-US" sz="6600" dirty="0">
              <a:latin typeface="Cooper Black" pitchFamily="18" charset="0"/>
            </a:endParaRPr>
          </a:p>
          <a:p>
            <a:pPr marL="0" indent="0">
              <a:buNone/>
            </a:pPr>
            <a:endParaRPr lang="en-US" sz="6600" dirty="0"/>
          </a:p>
          <a:p>
            <a:pPr marL="0" indent="0">
              <a:buNone/>
            </a:pPr>
            <a:r>
              <a:rPr lang="en-US" sz="6600" dirty="0" smtClean="0"/>
              <a:t>The Arabic alphabets  contains 28 letters in addition to the </a:t>
            </a:r>
            <a:r>
              <a:rPr lang="en-US" sz="6600" dirty="0" err="1" smtClean="0"/>
              <a:t>hamza</a:t>
            </a:r>
            <a:r>
              <a:rPr lang="en-US" sz="6600" dirty="0" smtClean="0"/>
              <a:t> and two other variants of existing letters.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22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1} Copy the six letters on a ruled sheet of paper and practice writing them several times. </a:t>
            </a:r>
          </a:p>
          <a:p>
            <a:pPr marL="0" indent="0">
              <a:buNone/>
            </a:pPr>
            <a:r>
              <a:rPr lang="en-US" sz="4000" dirty="0" smtClean="0"/>
              <a:t>Remember: Your strokes should go from top to bottom and from right to left.</a:t>
            </a:r>
          </a:p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0659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50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Lesson 1: Common greetings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skurzban\AppData\Local\Microsoft\Windows\Temporary Internet Files\Content.IE5\E0ND1085\MC900234082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5058906" cy="277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6248400" y="2736514"/>
            <a:ext cx="2362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مرحبا 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266700" y="1524000"/>
            <a:ext cx="2667000" cy="15860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5400" dirty="0" smtClean="0"/>
              <a:t>اهلا</a:t>
            </a:r>
            <a:r>
              <a:rPr lang="ar-AE" dirty="0" smtClean="0"/>
              <a:t>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greetings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84" y="2133600"/>
            <a:ext cx="8613416" cy="3725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Peace be upon you= Hello</a:t>
            </a:r>
            <a:r>
              <a:rPr lang="ar-AE" sz="4000" dirty="0" smtClean="0"/>
              <a:t>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                                              </a:t>
            </a:r>
            <a:r>
              <a:rPr lang="ar-AE" sz="4000" dirty="0" smtClean="0"/>
              <a:t>السلام عليكم</a:t>
            </a:r>
            <a:r>
              <a:rPr lang="en-US" sz="4000" dirty="0" smtClean="0"/>
              <a:t>	</a:t>
            </a:r>
          </a:p>
          <a:p>
            <a:pPr marL="0" indent="0">
              <a:buNone/>
            </a:pPr>
            <a:r>
              <a:rPr lang="en-US" sz="4000" dirty="0" smtClean="0"/>
              <a:t>Reverse response	</a:t>
            </a:r>
            <a:r>
              <a:rPr lang="ar-AE" sz="4000" dirty="0" smtClean="0"/>
              <a:t> </a:t>
            </a:r>
            <a:endParaRPr lang="en-US" sz="4000" dirty="0" smtClean="0"/>
          </a:p>
          <a:p>
            <a:pPr marL="0" indent="0">
              <a:buNone/>
            </a:pPr>
            <a:r>
              <a:rPr lang="en-US" sz="6600" dirty="0" smtClean="0"/>
              <a:t>                     </a:t>
            </a:r>
            <a:r>
              <a:rPr lang="ar-AE" sz="6600" dirty="0" smtClean="0"/>
              <a:t> 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196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oneself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I am </a:t>
            </a:r>
          </a:p>
          <a:p>
            <a:pPr marL="0" indent="0">
              <a:buNone/>
            </a:pPr>
            <a:r>
              <a:rPr lang="en-US" sz="4000" dirty="0" smtClean="0"/>
              <a:t>	</a:t>
            </a:r>
          </a:p>
          <a:p>
            <a:pPr marL="0" indent="0">
              <a:buNone/>
            </a:pPr>
            <a:r>
              <a:rPr lang="ar-AE" sz="4000" dirty="0" smtClean="0"/>
              <a:t> </a:t>
            </a:r>
            <a:endParaRPr lang="en-US" sz="4000" dirty="0" smtClean="0"/>
          </a:p>
          <a:p>
            <a:pPr marL="0" indent="0">
              <a:buNone/>
            </a:pPr>
            <a:r>
              <a:rPr lang="en-US" sz="6600" dirty="0" smtClean="0"/>
              <a:t>                     </a:t>
            </a:r>
            <a:r>
              <a:rPr lang="ar-AE" sz="6600" dirty="0" smtClean="0"/>
              <a:t>  </a:t>
            </a:r>
            <a:r>
              <a:rPr lang="ar-AE" sz="7200" dirty="0" smtClean="0"/>
              <a:t>انا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0832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oneself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You can also use: my name is:</a:t>
            </a:r>
          </a:p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	</a:t>
            </a:r>
            <a:r>
              <a:rPr lang="ar-AE" sz="6600" dirty="0" smtClean="0"/>
              <a:t> اسمي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829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oneself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Nice to meet you:</a:t>
            </a:r>
          </a:p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	</a:t>
            </a:r>
            <a:r>
              <a:rPr lang="ar-AE" sz="6600" dirty="0" smtClean="0"/>
              <a:t> تشرَّفنا</a:t>
            </a:r>
            <a:endParaRPr lang="en-US" sz="6600" dirty="0"/>
          </a:p>
        </p:txBody>
      </p:sp>
      <p:pic>
        <p:nvPicPr>
          <p:cNvPr id="2050" name="Picture 2" descr="C:\Users\skurzban\AppData\Local\Microsoft\Windows\Temporary Internet Files\Content.IE5\9BLB4DDK\MC9003836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64" y="2690688"/>
            <a:ext cx="2353996" cy="180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k 24"/>
              <p14:cNvContentPartPr/>
              <p14:nvPr/>
            </p14:nvContentPartPr>
            <p14:xfrm>
              <a:off x="9175864" y="7145364"/>
              <a:ext cx="234720" cy="2556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163984" y="7133484"/>
                <a:ext cx="258480" cy="27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8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462</TotalTime>
  <Words>204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Cooper Black</vt:lpstr>
      <vt:lpstr>Simplified Arabic</vt:lpstr>
      <vt:lpstr>Times New Roman</vt:lpstr>
      <vt:lpstr>Wingdings 3</vt:lpstr>
      <vt:lpstr>Ion Boardroom</vt:lpstr>
      <vt:lpstr>Welcome to Arabic 101 by Kurzban</vt:lpstr>
      <vt:lpstr>   Lesson 1:                 الدرس الاول  </vt:lpstr>
      <vt:lpstr>Arabic Alphabet: One way Connectors</vt:lpstr>
      <vt:lpstr>Let’s practice</vt:lpstr>
      <vt:lpstr>Lesson 1: Common greetings </vt:lpstr>
      <vt:lpstr>Common greetings continue</vt:lpstr>
      <vt:lpstr>Introducing oneself</vt:lpstr>
      <vt:lpstr>Introducing oneself</vt:lpstr>
      <vt:lpstr>Introducing oneself</vt:lpstr>
      <vt:lpstr>Leave-Taking</vt:lpstr>
      <vt:lpstr>Homework: Answer the following:</vt:lpstr>
      <vt:lpstr>Arabic Alphabet: One way Connectors</vt:lpstr>
      <vt:lpstr>Summary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33</cp:revision>
  <dcterms:created xsi:type="dcterms:W3CDTF">2013-07-02T19:06:35Z</dcterms:created>
  <dcterms:modified xsi:type="dcterms:W3CDTF">2017-09-07T18:21:03Z</dcterms:modified>
</cp:coreProperties>
</file>